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</p:sldMasterIdLst>
  <p:notesMasterIdLst>
    <p:notesMasterId r:id="rId9"/>
  </p:notesMasterIdLst>
  <p:sldIdLst>
    <p:sldId id="351" r:id="rId2"/>
    <p:sldId id="353" r:id="rId3"/>
    <p:sldId id="354" r:id="rId4"/>
    <p:sldId id="355" r:id="rId5"/>
    <p:sldId id="357" r:id="rId6"/>
    <p:sldId id="356" r:id="rId7"/>
    <p:sldId id="3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 Savchenko" initials="HS" lastIdx="0" clrIdx="0">
    <p:extLst>
      <p:ext uri="{19B8F6BF-5375-455C-9EA6-DF929625EA0E}">
        <p15:presenceInfo xmlns="" xmlns:p15="http://schemas.microsoft.com/office/powerpoint/2012/main" userId="6f44990c936c3c3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  <a:srgbClr val="740000"/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8260" autoAdjust="0"/>
  </p:normalViewPr>
  <p:slideViewPr>
    <p:cSldViewPr snapToGrid="0">
      <p:cViewPr varScale="1">
        <p:scale>
          <a:sx n="36" d="100"/>
          <a:sy n="36" d="100"/>
        </p:scale>
        <p:origin x="-135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23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196E5-6179-41B5-9D12-E82BFFD4EE5C}" type="datetimeFigureOut">
              <a:rPr lang="uk-UA" smtClean="0"/>
              <a:t>03.01.2018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15333-ACC5-4D86-B8D7-9C42145B1C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9410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Міні-лекцію можна розпочати з Дискусії учасників у формі відповіді на запитання:</a:t>
            </a:r>
          </a:p>
          <a:p>
            <a:endParaRPr lang="uk-UA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 помітили учасники груп висловлювання з боку сторін та судді, що загострювали конфлікт? </a:t>
            </a:r>
          </a:p>
          <a:p>
            <a:r>
              <a:rPr lang="uk-U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 врахував суддя стадії розгортання конфлікту для його попередження та врегулювання? </a:t>
            </a:r>
          </a:p>
          <a:p>
            <a:r>
              <a:rPr lang="uk-U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Які засоби налагодження психологічного контакту він використовував?</a:t>
            </a:r>
          </a:p>
          <a:p>
            <a:endParaRPr lang="uk-UA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Ставлячи дані запитання до учасників, варто зважати на результати виконання ними Вправи «Рольова гра», на</a:t>
            </a:r>
          </a:p>
          <a:p>
            <a:r>
              <a:rPr lang="uk-U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ті моменти, які самі учасники вже врахували.</a:t>
            </a: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5119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6055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СУДДЯ МАЄ ДОПОМОГТИ НЕ</a:t>
            </a:r>
            <a:r>
              <a:rPr lang="uk-UA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«ВІДІГРАТИ» А «ВИРІШИТИ» КОНФЛІКТ.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ВІДЕО З ПОПЕРЕДНЬОЇ ВПРАВИ – ПРИКЛАД, КОЛИ СУДДЯ СТАВ УЧАСНИКОМ «ВІДІГРАВАННЯ» ДАВНЬОГО КОНФЛІКТУ МІЖ СУСІДАМИ.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2940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Конфліктоген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 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слова,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дії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або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бездіяльність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можуть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призвести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конфлікту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Слово «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можуть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є тут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ключовим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Воно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розкриває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причину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небезпеки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конфликтогена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Те,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він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завжди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приводить до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конфлікту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зменшує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нашу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пильність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відношенню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нього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4256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697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7169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>
                <a:solidFill>
                  <a:prstClr val="black"/>
                </a:solidFill>
              </a:rPr>
              <a:pPr/>
              <a:t>7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21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340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3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27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47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85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11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93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15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7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21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75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3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>
            <a:extLst>
              <a:ext uri="{FF2B5EF4-FFF2-40B4-BE49-F238E27FC236}">
                <a16:creationId xmlns="" xmlns:a16="http://schemas.microsoft.com/office/drawing/2014/main" id="{F98A8CFA-3F90-4509-8C42-109156DC97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9927" y="407203"/>
            <a:ext cx="9783771" cy="563337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МІНІ-ЛЕКЦІЯ «ОСНОВИ УПРАВЛІННЯ КОНФЛІКТОМ»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8B21471-4A81-449B-A661-5BECB1558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038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>
            <a:extLst>
              <a:ext uri="{FF2B5EF4-FFF2-40B4-BE49-F238E27FC236}">
                <a16:creationId xmlns="" xmlns:a16="http://schemas.microsoft.com/office/drawing/2014/main" id="{F98A8CFA-3F90-4509-8C42-109156DC97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9927" y="407203"/>
            <a:ext cx="9783771" cy="563337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«КОНФЛІКТ»</a:t>
            </a:r>
          </a:p>
          <a:p>
            <a:pPr algn="ctr">
              <a:buClr>
                <a:srgbClr val="960000"/>
              </a:buClr>
              <a:buFont typeface="Wingdings" panose="05000000000000000000" pitchFamily="2" charset="2"/>
              <a:buChar char="Ø"/>
            </a:pPr>
            <a:r>
              <a:rPr lang="uk-UA" sz="3600" b="1" dirty="0">
                <a:latin typeface="Calibri" panose="020F0502020204030204" pitchFamily="34" charset="0"/>
                <a:cs typeface="Calibri" panose="020F0502020204030204" pitchFamily="34" charset="0"/>
              </a:rPr>
              <a:t> В перекладі з латинського </a:t>
            </a:r>
            <a:r>
              <a:rPr lang="en-GB" sz="36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uk-UA" sz="3600" b="1" dirty="0">
                <a:latin typeface="Calibri" panose="020F0502020204030204" pitchFamily="34" charset="0"/>
                <a:cs typeface="Calibri" panose="020F0502020204030204" pitchFamily="34" charset="0"/>
              </a:rPr>
              <a:t>«ЗІТКНЕННЯ»</a:t>
            </a:r>
          </a:p>
          <a:p>
            <a:pPr algn="ctr">
              <a:buClr>
                <a:srgbClr val="960000"/>
              </a:buClr>
              <a:buFont typeface="Wingdings" panose="05000000000000000000" pitchFamily="2" charset="2"/>
              <a:buChar char="Ø"/>
            </a:pPr>
            <a:r>
              <a:rPr lang="uk-UA" sz="3600" b="1" dirty="0">
                <a:latin typeface="Calibri" panose="020F0502020204030204" pitchFamily="34" charset="0"/>
                <a:cs typeface="Calibri" panose="020F0502020204030204" pitchFamily="34" charset="0"/>
              </a:rPr>
              <a:t> Форма взаємодії, в основі якої лежать різного роду протиріччя (реальні або ілюзорні, об'єктивні чи суб’єктивні) зі спробами їхнього вирішення на рівні прояву емоцій</a:t>
            </a:r>
            <a:endParaRPr lang="ru-RU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8B21471-4A81-449B-A661-5BECB1558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A5190F41-391D-4661-8361-149D5A443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199" y="1906070"/>
            <a:ext cx="9798643" cy="4356185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None/>
            </a:pPr>
            <a:endParaRPr lang="uk-UA" sz="3200" b="1" dirty="0">
              <a:latin typeface="Calibri" panose="020F0502020204030204" pitchFamily="34" charset="0"/>
            </a:endParaRPr>
          </a:p>
          <a:p>
            <a:pPr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3200" b="1" dirty="0">
                <a:latin typeface="Calibri" panose="020F0502020204030204" pitchFamily="34" charset="0"/>
              </a:rPr>
              <a:t>ВИРІШИТИ КОНФЛІКТ </a:t>
            </a:r>
          </a:p>
          <a:p>
            <a:pPr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3200" b="1" dirty="0">
                <a:latin typeface="Calibri" panose="020F0502020204030204" pitchFamily="34" charset="0"/>
              </a:rPr>
              <a:t>ЗНИЗИТИ ЕМОЦІЙНИЙ ГРАДУС  (контейнер)</a:t>
            </a:r>
          </a:p>
          <a:p>
            <a:pPr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3200" b="1" dirty="0">
                <a:latin typeface="Calibri" panose="020F0502020204030204" pitchFamily="34" charset="0"/>
              </a:rPr>
              <a:t>В ЕМОЦІЯХ НЕМАЄ РАЦІОНАЛЬНОГО</a:t>
            </a:r>
          </a:p>
          <a:p>
            <a:pPr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3200" b="1" dirty="0">
                <a:latin typeface="Calibri" panose="020F0502020204030204" pitchFamily="34" charset="0"/>
              </a:rPr>
              <a:t>ЗНАЙТИ НАЙКРАЩЕ РІШЕННЯ</a:t>
            </a:r>
          </a:p>
          <a:p>
            <a:pPr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3200" b="1" dirty="0">
                <a:latin typeface="Calibri" panose="020F0502020204030204" pitchFamily="34" charset="0"/>
              </a:rPr>
              <a:t>ВНУТРІШНІЙ КОНФЛІКТ ПОТРЕБУЄ ЗОВНІШНЬОГО АРБІТРА</a:t>
            </a:r>
            <a:endParaRPr lang="uk-UA" sz="3200" b="1" dirty="0">
              <a:latin typeface="Calibri" panose="020F0502020204030204" pitchFamily="34" charset="0"/>
            </a:endParaRPr>
          </a:p>
          <a:p>
            <a:pPr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ru-RU" sz="3200" b="1" dirty="0">
              <a:latin typeface="Calibri" panose="020F0502020204030204" pitchFamily="34" charset="0"/>
            </a:endParaRP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="" xmlns:a16="http://schemas.microsoft.com/office/drawing/2014/main" id="{F98A8CFA-3F90-4509-8C42-109156DC9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199" y="365640"/>
            <a:ext cx="9628909" cy="1540430"/>
          </a:xfrm>
        </p:spPr>
        <p:txBody>
          <a:bodyPr anchor="ctr">
            <a:normAutofit/>
          </a:bodyPr>
          <a:lstStyle/>
          <a:p>
            <a:pPr algn="ctr"/>
            <a:r>
              <a:rPr lang="uk-UA" sz="4000" b="1" dirty="0">
                <a:latin typeface="Calibri" panose="020F0502020204030204" pitchFamily="34" charset="0"/>
                <a:cs typeface="Calibri" panose="020F0502020204030204" pitchFamily="34" charset="0"/>
              </a:rPr>
              <a:t>МОТИВИ ВИРІШЕННЯ КОНФЛІКТІВ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8B21471-4A81-449B-A661-5BECB1558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539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D0213081-42C8-49F8-9A98-62FEB28D14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7913" y="1800208"/>
            <a:ext cx="9607309" cy="427791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800" b="1" dirty="0"/>
              <a:t>ПОЗИЦІЯ «ВИЩЕ-НИЖЧЕ-НА РІВНИХ»: </a:t>
            </a:r>
          </a:p>
          <a:p>
            <a:pPr marL="0" indent="0" algn="ctr">
              <a:buNone/>
            </a:pPr>
            <a:r>
              <a:rPr lang="uk-UA" sz="2800" b="1" dirty="0"/>
              <a:t>«ти не </a:t>
            </a:r>
            <a:r>
              <a:rPr lang="uk-UA" sz="2800" b="1" dirty="0" err="1"/>
              <a:t>розумієшь</a:t>
            </a:r>
            <a:r>
              <a:rPr lang="uk-UA" sz="2800" b="1" dirty="0"/>
              <a:t>», «ти ж розумна людина, а говориш такі речі», «не нервуй так», поплескування (позиція «на рівних»)</a:t>
            </a:r>
          </a:p>
          <a:p>
            <a:pPr marL="0" indent="0" algn="ctr">
              <a:buNone/>
            </a:pPr>
            <a:r>
              <a:rPr lang="uk-UA" sz="2800" b="1" dirty="0"/>
              <a:t>ОЦІНЮВАННЯ: не погодження, заперечення, негативна оцінка </a:t>
            </a:r>
          </a:p>
          <a:p>
            <a:pPr marL="0" indent="0" algn="ctr">
              <a:buNone/>
            </a:pPr>
            <a:r>
              <a:rPr lang="uk-UA" sz="2800" b="1" dirty="0"/>
              <a:t>(проігнорувати, залишитися при своїй думці, знайти позитив)</a:t>
            </a:r>
          </a:p>
          <a:p>
            <a:pPr marL="0" indent="0" algn="ctr">
              <a:buNone/>
            </a:pPr>
            <a:r>
              <a:rPr lang="uk-UA" sz="2800" b="1" dirty="0"/>
              <a:t>ЗВИНУВАЧЕННЯ, ВИСМІЮВАННЯ</a:t>
            </a:r>
          </a:p>
          <a:p>
            <a:pPr marL="0" indent="0" algn="ctr">
              <a:buNone/>
            </a:pPr>
            <a:r>
              <a:rPr lang="uk-UA" sz="2800" b="1" dirty="0"/>
              <a:t> КАТЕГОРИЧНІСТЬ, АВТОРИТАРНІСТЬ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E71839A-9E8C-4A1F-8A60-F6E5DE281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1266" y="5460670"/>
            <a:ext cx="1908867" cy="1234912"/>
          </a:xfrm>
          <a:prstGeom prst="rect">
            <a:avLst/>
          </a:prstGeom>
        </p:spPr>
      </p:pic>
      <p:sp>
        <p:nvSpPr>
          <p:cNvPr id="4" name="Прямокутник 3">
            <a:extLst>
              <a:ext uri="{FF2B5EF4-FFF2-40B4-BE49-F238E27FC236}">
                <a16:creationId xmlns="" xmlns:a16="http://schemas.microsoft.com/office/drawing/2014/main" id="{2E26210E-663F-4A54-90C6-251FE4FADB9D}"/>
              </a:ext>
            </a:extLst>
          </p:cNvPr>
          <p:cNvSpPr/>
          <p:nvPr/>
        </p:nvSpPr>
        <p:spPr>
          <a:xfrm>
            <a:off x="1357743" y="642581"/>
            <a:ext cx="94074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+mj-lt"/>
              </a:rPr>
              <a:t>КОНФЛІКТОГЕНИ</a:t>
            </a:r>
            <a:endParaRPr lang="uk-UA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9712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8"/>
          <p:cNvSpPr>
            <a:spLocks noGrp="1"/>
          </p:cNvSpPr>
          <p:nvPr>
            <p:ph idx="1"/>
          </p:nvPr>
        </p:nvSpPr>
        <p:spPr>
          <a:xfrm>
            <a:off x="535392" y="486980"/>
            <a:ext cx="10492826" cy="10647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740000"/>
              </a:buClr>
              <a:buNone/>
            </a:pPr>
            <a:r>
              <a:rPr lang="ru-RU" sz="3700" b="1" dirty="0">
                <a:latin typeface="Calibri" panose="020F0502020204030204" pitchFamily="34" charset="0"/>
              </a:rPr>
              <a:t>ПРИЙОМИ ПОПЕРЕДЖЕННЯ КОНФЛІКТУ</a:t>
            </a:r>
            <a:endParaRPr lang="uk-UA" sz="3700" b="1" dirty="0">
              <a:latin typeface="Calibri" panose="020F0502020204030204" pitchFamily="34" charset="0"/>
            </a:endParaRPr>
          </a:p>
        </p:txBody>
      </p:sp>
      <p:pic>
        <p:nvPicPr>
          <p:cNvPr id="32" name="Рисунок 31">
            <a:extLst>
              <a:ext uri="{FF2B5EF4-FFF2-40B4-BE49-F238E27FC236}">
                <a16:creationId xmlns="" xmlns:a16="http://schemas.microsoft.com/office/drawing/2014/main" id="{3750C101-585C-4A3E-812B-D255C1488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  <p:sp>
        <p:nvSpPr>
          <p:cNvPr id="5" name="Content Placeholder 8">
            <a:extLst>
              <a:ext uri="{FF2B5EF4-FFF2-40B4-BE49-F238E27FC236}">
                <a16:creationId xmlns="" xmlns:a16="http://schemas.microsoft.com/office/drawing/2014/main" id="{4768B81B-D95D-442E-BA41-69614471AF55}"/>
              </a:ext>
            </a:extLst>
          </p:cNvPr>
          <p:cNvSpPr txBox="1">
            <a:spLocks/>
          </p:cNvSpPr>
          <p:nvPr/>
        </p:nvSpPr>
        <p:spPr>
          <a:xfrm>
            <a:off x="535391" y="1551708"/>
            <a:ext cx="10936173" cy="50014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3000" b="1" dirty="0">
                <a:solidFill>
                  <a:srgbClr val="637052">
                    <a:lumMod val="75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uk-UA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запобігти конфлікту легше на початковій стадії і дуже складно на етапі відкритого конфлікту</a:t>
            </a:r>
          </a:p>
          <a:p>
            <a:pPr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 виявлення тактовності та терпимості дозволяє судді не провокувати в ході судового розгляду конфліктних ситуацій</a:t>
            </a:r>
          </a:p>
          <a:p>
            <a:pPr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 вимогливість до форми поведінки та висловлювань сторін процесу дозволяє врегулювати конфлікт на стадії розгортання </a:t>
            </a:r>
          </a:p>
          <a:p>
            <a:pPr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 саморефлексія чуттєво-емоційної сфери та навички релаксації </a:t>
            </a:r>
            <a:r>
              <a:rPr lang="ru-RU" sz="3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допомагають</a:t>
            </a:r>
            <a:r>
              <a:rPr lang="ru-RU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sz="3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зберігати</a:t>
            </a:r>
            <a:r>
              <a:rPr lang="ru-RU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sz="3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витримку</a:t>
            </a:r>
            <a:r>
              <a:rPr lang="ru-RU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 і </a:t>
            </a:r>
            <a:r>
              <a:rPr lang="ru-RU" sz="3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шукати</a:t>
            </a:r>
            <a:r>
              <a:rPr lang="ru-RU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sz="3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конструктивний</a:t>
            </a:r>
            <a:r>
              <a:rPr lang="ru-RU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sz="3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спосіб</a:t>
            </a:r>
            <a:r>
              <a:rPr lang="ru-RU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sz="3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врегулювання</a:t>
            </a:r>
            <a:r>
              <a:rPr lang="ru-RU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sz="3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суперечки</a:t>
            </a:r>
            <a:endParaRPr lang="uk-UA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203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7541C0-76BC-403E-AC5D-681F79BA4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324" y="264125"/>
            <a:ext cx="8509662" cy="118760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uk-UA" b="1" dirty="0" smtClean="0"/>
              <a:t>психологічний </a:t>
            </a:r>
            <a:r>
              <a:rPr lang="uk-UA" b="1" dirty="0"/>
              <a:t>контакт – засіб управління конфліктом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7C232950-95EE-4FA6-8A88-B3DEED120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059" y="1648642"/>
            <a:ext cx="9048930" cy="4620182"/>
          </a:xfrm>
        </p:spPr>
        <p:txBody>
          <a:bodyPr>
            <a:noAutofit/>
          </a:bodyPr>
          <a:lstStyle/>
          <a:p>
            <a:pPr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2300" b="1" dirty="0">
                <a:solidFill>
                  <a:srgbClr val="740000"/>
                </a:solidFill>
              </a:rPr>
              <a:t> АТРАКЦІЯ </a:t>
            </a:r>
            <a:r>
              <a:rPr lang="uk-UA" sz="2300" b="1" dirty="0"/>
              <a:t>- здатність приваблювати до себе людей завдяки формуванню у них в процесі спілкування позитивних емоцій</a:t>
            </a:r>
          </a:p>
          <a:p>
            <a:pPr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2300" b="1" dirty="0">
                <a:solidFill>
                  <a:srgbClr val="740000"/>
                </a:solidFill>
              </a:rPr>
              <a:t>ЕМПАТІЯ</a:t>
            </a:r>
            <a:r>
              <a:rPr lang="uk-UA" sz="2300" b="1" dirty="0"/>
              <a:t> (співпереживання) - вміння поставити</a:t>
            </a:r>
            <a:br>
              <a:rPr lang="uk-UA" sz="2300" b="1" dirty="0"/>
            </a:br>
            <a:r>
              <a:rPr lang="uk-UA" sz="2300" b="1" dirty="0"/>
              <a:t>себе на місце іншого, вникнути в його проблеми, потреби, інтереси, мотиви діяльності;</a:t>
            </a:r>
          </a:p>
          <a:p>
            <a:pPr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2300" b="1" dirty="0">
                <a:solidFill>
                  <a:srgbClr val="740000"/>
                </a:solidFill>
              </a:rPr>
              <a:t>ТОЛЕРАНТНІСТЬ</a:t>
            </a:r>
            <a:r>
              <a:rPr lang="uk-UA" sz="2300" b="1" dirty="0"/>
              <a:t> – вміння у будь-яких умовах залишатися</a:t>
            </a:r>
            <a:br>
              <a:rPr lang="uk-UA" sz="2300" b="1" dirty="0"/>
            </a:br>
            <a:r>
              <a:rPr lang="uk-UA" sz="2300" b="1" dirty="0"/>
              <a:t>витриманим, терплячим, ввічливим щодо</a:t>
            </a:r>
            <a:br>
              <a:rPr lang="uk-UA" sz="2300" b="1" dirty="0"/>
            </a:br>
            <a:r>
              <a:rPr lang="uk-UA" sz="2300" b="1" dirty="0"/>
              <a:t>висловлювань думок іншими, розсудливим і не втрачати</a:t>
            </a:r>
            <a:br>
              <a:rPr lang="uk-UA" sz="2300" b="1" dirty="0"/>
            </a:br>
            <a:r>
              <a:rPr lang="uk-UA" sz="2300" b="1" dirty="0"/>
              <a:t>здатності приймати розумні рішення;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24C5CE3-62F4-4472-824A-56A2109D1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7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A5190F41-391D-4661-8361-149D5A443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1163" y="233916"/>
            <a:ext cx="10337953" cy="6461666"/>
          </a:xfrm>
        </p:spPr>
        <p:txBody>
          <a:bodyPr>
            <a:noAutofit/>
          </a:bodyPr>
          <a:lstStyle/>
          <a:p>
            <a:pPr marL="0" lvl="0" indent="0" algn="ctr">
              <a:buClr>
                <a:srgbClr val="740000"/>
              </a:buClr>
              <a:buNone/>
            </a:pPr>
            <a:r>
              <a:rPr lang="ru-RU" sz="4000" b="1" i="1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Мозковий</a:t>
            </a: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штурм</a:t>
            </a:r>
          </a:p>
          <a:p>
            <a:pPr marL="0" lvl="0" indent="0" algn="ctr">
              <a:buClr>
                <a:srgbClr val="740000"/>
              </a:buClr>
              <a:buNone/>
            </a:pPr>
            <a:r>
              <a:rPr lang="uk-UA" sz="4000" b="1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«</a:t>
            </a:r>
            <a:r>
              <a:rPr lang="uk-UA" sz="4000" b="1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КЕРУВАННЯ КОНФЛІКТОМ»</a:t>
            </a:r>
            <a:endParaRPr lang="ru-RU" sz="4000" b="1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ru-RU" sz="3600" b="1" i="1" dirty="0" err="1" smtClean="0">
                <a:latin typeface="Calibri" panose="020F0502020204030204" pitchFamily="34" charset="0"/>
              </a:rPr>
              <a:t>Чи</a:t>
            </a:r>
            <a:r>
              <a:rPr lang="ru-RU" sz="3600" b="1" i="1" dirty="0" smtClean="0">
                <a:latin typeface="Calibri" panose="020F0502020204030204" pitchFamily="34" charset="0"/>
              </a:rPr>
              <a:t> </a:t>
            </a:r>
            <a:r>
              <a:rPr lang="ru-RU" sz="3600" b="1" i="1" dirty="0" err="1">
                <a:latin typeface="Calibri" panose="020F0502020204030204" pitchFamily="34" charset="0"/>
              </a:rPr>
              <a:t>помітили</a:t>
            </a:r>
            <a:r>
              <a:rPr lang="ru-RU" sz="3600" b="1" i="1" dirty="0">
                <a:latin typeface="Calibri" panose="020F0502020204030204" pitchFamily="34" charset="0"/>
              </a:rPr>
              <a:t> </a:t>
            </a:r>
            <a:r>
              <a:rPr lang="ru-RU" sz="3600" b="1" i="1" dirty="0" err="1">
                <a:latin typeface="Calibri" panose="020F0502020204030204" pitchFamily="34" charset="0"/>
              </a:rPr>
              <a:t>учасники</a:t>
            </a:r>
            <a:r>
              <a:rPr lang="ru-RU" sz="3600" b="1" i="1" dirty="0">
                <a:latin typeface="Calibri" panose="020F0502020204030204" pitchFamily="34" charset="0"/>
              </a:rPr>
              <a:t> </a:t>
            </a:r>
            <a:r>
              <a:rPr lang="ru-RU" sz="3600" b="1" i="1" dirty="0" err="1">
                <a:latin typeface="Calibri" panose="020F0502020204030204" pitchFamily="34" charset="0"/>
              </a:rPr>
              <a:t>груп</a:t>
            </a:r>
            <a:r>
              <a:rPr lang="ru-RU" sz="3600" b="1" i="1" dirty="0">
                <a:latin typeface="Calibri" panose="020F0502020204030204" pitchFamily="34" charset="0"/>
              </a:rPr>
              <a:t> </a:t>
            </a:r>
            <a:r>
              <a:rPr lang="ru-RU" sz="3600" b="1" i="1" dirty="0" err="1">
                <a:latin typeface="Calibri" panose="020F0502020204030204" pitchFamily="34" charset="0"/>
              </a:rPr>
              <a:t>фактори</a:t>
            </a:r>
            <a:r>
              <a:rPr lang="ru-RU" sz="3600" b="1" i="1" dirty="0">
                <a:latin typeface="Calibri" panose="020F0502020204030204" pitchFamily="34" charset="0"/>
              </a:rPr>
              <a:t> з боку </a:t>
            </a:r>
            <a:r>
              <a:rPr lang="ru-RU" sz="3600" b="1" i="1" dirty="0" err="1">
                <a:latin typeface="Calibri" panose="020F0502020204030204" pitchFamily="34" charset="0"/>
              </a:rPr>
              <a:t>сторін</a:t>
            </a:r>
            <a:r>
              <a:rPr lang="ru-RU" sz="3600" b="1" i="1" dirty="0">
                <a:latin typeface="Calibri" panose="020F0502020204030204" pitchFamily="34" charset="0"/>
              </a:rPr>
              <a:t> та </a:t>
            </a:r>
            <a:r>
              <a:rPr lang="ru-RU" sz="3600" b="1" i="1" dirty="0" err="1">
                <a:latin typeface="Calibri" panose="020F0502020204030204" pitchFamily="34" charset="0"/>
              </a:rPr>
              <a:t>судді</a:t>
            </a:r>
            <a:r>
              <a:rPr lang="ru-RU" sz="3600" b="1" i="1" dirty="0">
                <a:latin typeface="Calibri" panose="020F0502020204030204" pitchFamily="34" charset="0"/>
              </a:rPr>
              <a:t>, </a:t>
            </a:r>
            <a:r>
              <a:rPr lang="ru-RU" sz="3600" b="1" i="1" dirty="0" err="1">
                <a:latin typeface="Calibri" panose="020F0502020204030204" pitchFamily="34" charset="0"/>
              </a:rPr>
              <a:t>що</a:t>
            </a:r>
            <a:r>
              <a:rPr lang="ru-RU" sz="3600" b="1" i="1" dirty="0">
                <a:latin typeface="Calibri" panose="020F0502020204030204" pitchFamily="34" charset="0"/>
              </a:rPr>
              <a:t> </a:t>
            </a:r>
            <a:r>
              <a:rPr lang="ru-RU" sz="3600" b="1" i="1" dirty="0" err="1">
                <a:latin typeface="Calibri" panose="020F0502020204030204" pitchFamily="34" charset="0"/>
              </a:rPr>
              <a:t>загострювали</a:t>
            </a:r>
            <a:r>
              <a:rPr lang="ru-RU" sz="3600" b="1" i="1" dirty="0">
                <a:latin typeface="Calibri" panose="020F0502020204030204" pitchFamily="34" charset="0"/>
              </a:rPr>
              <a:t> </a:t>
            </a:r>
            <a:r>
              <a:rPr lang="ru-RU" sz="3600" b="1" i="1" dirty="0" err="1">
                <a:latin typeface="Calibri" panose="020F0502020204030204" pitchFamily="34" charset="0"/>
              </a:rPr>
              <a:t>конфлікт</a:t>
            </a:r>
            <a:r>
              <a:rPr lang="ru-RU" sz="3600" b="1" i="1" dirty="0">
                <a:latin typeface="Calibri" panose="020F0502020204030204" pitchFamily="34" charset="0"/>
              </a:rPr>
              <a:t>?</a:t>
            </a:r>
          </a:p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ru-RU" sz="3600" b="1" i="1" dirty="0">
                <a:latin typeface="Calibri" panose="020F0502020204030204" pitchFamily="34" charset="0"/>
              </a:rPr>
              <a:t> </a:t>
            </a:r>
            <a:r>
              <a:rPr lang="ru-RU" sz="3600" b="1" i="1" dirty="0" err="1">
                <a:latin typeface="Calibri" panose="020F0502020204030204" pitchFamily="34" charset="0"/>
              </a:rPr>
              <a:t>Чи</a:t>
            </a:r>
            <a:r>
              <a:rPr lang="ru-RU" sz="3600" b="1" i="1" dirty="0">
                <a:latin typeface="Calibri" panose="020F0502020204030204" pitchFamily="34" charset="0"/>
              </a:rPr>
              <a:t> </a:t>
            </a:r>
            <a:r>
              <a:rPr lang="ru-RU" sz="3600" b="1" i="1" dirty="0" err="1">
                <a:latin typeface="Calibri" panose="020F0502020204030204" pitchFamily="34" charset="0"/>
              </a:rPr>
              <a:t>врахував</a:t>
            </a:r>
            <a:r>
              <a:rPr lang="ru-RU" sz="3600" b="1" i="1" dirty="0">
                <a:latin typeface="Calibri" panose="020F0502020204030204" pitchFamily="34" charset="0"/>
              </a:rPr>
              <a:t> </a:t>
            </a:r>
            <a:r>
              <a:rPr lang="ru-RU" sz="3600" b="1" i="1" dirty="0" err="1">
                <a:latin typeface="Calibri" panose="020F0502020204030204" pitchFamily="34" charset="0"/>
              </a:rPr>
              <a:t>суддя</a:t>
            </a:r>
            <a:r>
              <a:rPr lang="ru-RU" sz="3600" b="1" i="1" dirty="0">
                <a:latin typeface="Calibri" panose="020F0502020204030204" pitchFamily="34" charset="0"/>
              </a:rPr>
              <a:t> характер та </a:t>
            </a:r>
            <a:r>
              <a:rPr lang="ru-RU" sz="3600" b="1" i="1" dirty="0" err="1">
                <a:latin typeface="Calibri" panose="020F0502020204030204" pitchFamily="34" charset="0"/>
              </a:rPr>
              <a:t>етапи</a:t>
            </a:r>
            <a:r>
              <a:rPr lang="ru-RU" sz="3600" b="1" i="1" dirty="0">
                <a:latin typeface="Calibri" panose="020F0502020204030204" pitchFamily="34" charset="0"/>
              </a:rPr>
              <a:t> </a:t>
            </a:r>
            <a:r>
              <a:rPr lang="ru-RU" sz="3600" b="1" i="1" dirty="0" err="1">
                <a:latin typeface="Calibri" panose="020F0502020204030204" pitchFamily="34" charset="0"/>
              </a:rPr>
              <a:t>розгортання</a:t>
            </a:r>
            <a:r>
              <a:rPr lang="ru-RU" sz="3600" b="1" i="1" dirty="0">
                <a:latin typeface="Calibri" panose="020F0502020204030204" pitchFamily="34" charset="0"/>
              </a:rPr>
              <a:t> </a:t>
            </a:r>
            <a:r>
              <a:rPr lang="ru-RU" sz="3600" b="1" i="1" dirty="0" err="1">
                <a:latin typeface="Calibri" panose="020F0502020204030204" pitchFamily="34" charset="0"/>
              </a:rPr>
              <a:t>конфлікту</a:t>
            </a:r>
            <a:r>
              <a:rPr lang="ru-RU" sz="3600" b="1" i="1" dirty="0">
                <a:latin typeface="Calibri" panose="020F0502020204030204" pitchFamily="34" charset="0"/>
              </a:rPr>
              <a:t> для </a:t>
            </a:r>
            <a:r>
              <a:rPr lang="ru-RU" sz="3600" b="1" i="1" dirty="0" err="1">
                <a:latin typeface="Calibri" panose="020F0502020204030204" pitchFamily="34" charset="0"/>
              </a:rPr>
              <a:t>його</a:t>
            </a:r>
            <a:r>
              <a:rPr lang="ru-RU" sz="3600" b="1" i="1" dirty="0">
                <a:latin typeface="Calibri" panose="020F0502020204030204" pitchFamily="34" charset="0"/>
              </a:rPr>
              <a:t> </a:t>
            </a:r>
            <a:r>
              <a:rPr lang="ru-RU" sz="3600" b="1" i="1" dirty="0" err="1">
                <a:latin typeface="Calibri" panose="020F0502020204030204" pitchFamily="34" charset="0"/>
              </a:rPr>
              <a:t>попередження</a:t>
            </a:r>
            <a:r>
              <a:rPr lang="ru-RU" sz="3600" b="1" i="1" dirty="0">
                <a:latin typeface="Calibri" panose="020F0502020204030204" pitchFamily="34" charset="0"/>
              </a:rPr>
              <a:t> та </a:t>
            </a:r>
            <a:r>
              <a:rPr lang="ru-RU" sz="3600" b="1" i="1" dirty="0" err="1">
                <a:latin typeface="Calibri" panose="020F0502020204030204" pitchFamily="34" charset="0"/>
              </a:rPr>
              <a:t>врегулювання</a:t>
            </a:r>
            <a:r>
              <a:rPr lang="ru-RU" sz="3600" b="1" i="1" dirty="0">
                <a:latin typeface="Calibri" panose="020F0502020204030204" pitchFamily="34" charset="0"/>
              </a:rPr>
              <a:t>? </a:t>
            </a:r>
          </a:p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ru-RU" sz="3600" b="1" i="1" dirty="0">
                <a:latin typeface="Calibri" panose="020F0502020204030204" pitchFamily="34" charset="0"/>
              </a:rPr>
              <a:t> </a:t>
            </a:r>
            <a:r>
              <a:rPr lang="ru-RU" sz="3600" b="1" i="1" dirty="0" err="1">
                <a:latin typeface="Calibri" panose="020F0502020204030204" pitchFamily="34" charset="0"/>
              </a:rPr>
              <a:t>Які</a:t>
            </a:r>
            <a:r>
              <a:rPr lang="ru-RU" sz="3600" b="1" i="1" dirty="0">
                <a:latin typeface="Calibri" panose="020F0502020204030204" pitchFamily="34" charset="0"/>
              </a:rPr>
              <a:t> </a:t>
            </a:r>
            <a:r>
              <a:rPr lang="ru-RU" sz="3600" b="1" i="1" dirty="0" err="1">
                <a:latin typeface="Calibri" panose="020F0502020204030204" pitchFamily="34" charset="0"/>
              </a:rPr>
              <a:t>психологічні</a:t>
            </a:r>
            <a:r>
              <a:rPr lang="ru-RU" sz="3600" b="1" i="1" dirty="0">
                <a:latin typeface="Calibri" panose="020F0502020204030204" pitchFamily="34" charset="0"/>
              </a:rPr>
              <a:t> </a:t>
            </a:r>
            <a:r>
              <a:rPr lang="ru-RU" sz="3600" b="1" i="1" dirty="0" err="1">
                <a:latin typeface="Calibri" panose="020F0502020204030204" pitchFamily="34" charset="0"/>
              </a:rPr>
              <a:t>засоби</a:t>
            </a:r>
            <a:r>
              <a:rPr lang="ru-RU" sz="3600" b="1" i="1" dirty="0">
                <a:latin typeface="Calibri" panose="020F0502020204030204" pitchFamily="34" charset="0"/>
              </a:rPr>
              <a:t> </a:t>
            </a:r>
            <a:r>
              <a:rPr lang="ru-RU" sz="3600" b="1" i="1" dirty="0" err="1">
                <a:latin typeface="Calibri" panose="020F0502020204030204" pitchFamily="34" charset="0"/>
              </a:rPr>
              <a:t>ви</a:t>
            </a:r>
            <a:r>
              <a:rPr lang="ru-RU" sz="3600" b="1" i="1" dirty="0">
                <a:latin typeface="Calibri" panose="020F0502020204030204" pitchFamily="34" charset="0"/>
              </a:rPr>
              <a:t> би </a:t>
            </a:r>
            <a:r>
              <a:rPr lang="ru-RU" sz="3600" b="1" i="1" dirty="0" err="1">
                <a:latin typeface="Calibri" panose="020F0502020204030204" pitchFamily="34" charset="0"/>
              </a:rPr>
              <a:t>порадили</a:t>
            </a:r>
            <a:r>
              <a:rPr lang="ru-RU" sz="3600" b="1" i="1" dirty="0">
                <a:latin typeface="Calibri" panose="020F0502020204030204" pitchFamily="34" charset="0"/>
              </a:rPr>
              <a:t> </a:t>
            </a:r>
            <a:r>
              <a:rPr lang="ru-RU" sz="3600" b="1" i="1" dirty="0" err="1">
                <a:latin typeface="Calibri" panose="020F0502020204030204" pitchFamily="34" charset="0"/>
              </a:rPr>
              <a:t>використати</a:t>
            </a:r>
            <a:r>
              <a:rPr lang="ru-RU" sz="3600" b="1" i="1" dirty="0">
                <a:latin typeface="Calibri" panose="020F0502020204030204" pitchFamily="34" charset="0"/>
              </a:rPr>
              <a:t> </a:t>
            </a:r>
            <a:r>
              <a:rPr lang="ru-RU" sz="3600" b="1" i="1" dirty="0" err="1">
                <a:latin typeface="Calibri" panose="020F0502020204030204" pitchFamily="34" charset="0"/>
              </a:rPr>
              <a:t>судді</a:t>
            </a:r>
            <a:r>
              <a:rPr lang="ru-RU" sz="3600" b="1" i="1" dirty="0">
                <a:latin typeface="Calibri" panose="020F0502020204030204" pitchFamily="34" charset="0"/>
              </a:rPr>
              <a:t> для </a:t>
            </a:r>
            <a:r>
              <a:rPr lang="ru-RU" sz="3600" b="1" i="1" dirty="0" err="1">
                <a:latin typeface="Calibri" panose="020F0502020204030204" pitchFamily="34" charset="0"/>
              </a:rPr>
              <a:t>попередження</a:t>
            </a:r>
            <a:r>
              <a:rPr lang="ru-RU" sz="3600" b="1" i="1" dirty="0">
                <a:latin typeface="Calibri" panose="020F0502020204030204" pitchFamily="34" charset="0"/>
              </a:rPr>
              <a:t> та </a:t>
            </a:r>
            <a:r>
              <a:rPr lang="ru-RU" sz="3600" b="1" i="1" dirty="0" err="1">
                <a:latin typeface="Calibri" panose="020F0502020204030204" pitchFamily="34" charset="0"/>
              </a:rPr>
              <a:t>врегулювання</a:t>
            </a:r>
            <a:r>
              <a:rPr lang="ru-RU" sz="3600" b="1" i="1" dirty="0">
                <a:latin typeface="Calibri" panose="020F0502020204030204" pitchFamily="34" charset="0"/>
              </a:rPr>
              <a:t> </a:t>
            </a:r>
            <a:r>
              <a:rPr lang="ru-RU" sz="3600" b="1" i="1" dirty="0" err="1">
                <a:latin typeface="Calibri" panose="020F0502020204030204" pitchFamily="34" charset="0"/>
              </a:rPr>
              <a:t>конфлікту</a:t>
            </a:r>
            <a:r>
              <a:rPr lang="ru-RU" sz="3600" b="1" i="1" dirty="0">
                <a:latin typeface="Calibri" panose="020F0502020204030204" pitchFamily="34" charset="0"/>
              </a:rPr>
              <a:t>?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8B21471-4A81-449B-A661-5BECB1558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276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4267</TotalTime>
  <Words>389</Words>
  <Application>Microsoft Office PowerPoint</Application>
  <PresentationFormat>Произвольный</PresentationFormat>
  <Paragraphs>54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психологічний контакт – засіб управління конфліктом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ПСИХОЛОГІЧНІ АСПЕКТИ</dc:title>
  <dc:creator>Hanna Savchenko</dc:creator>
  <cp:lastModifiedBy>Будниченко Тетяна Павлівна</cp:lastModifiedBy>
  <cp:revision>160</cp:revision>
  <dcterms:created xsi:type="dcterms:W3CDTF">2017-08-29T15:16:49Z</dcterms:created>
  <dcterms:modified xsi:type="dcterms:W3CDTF">2018-01-03T13:29:01Z</dcterms:modified>
</cp:coreProperties>
</file>